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0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1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</p:sldMasterIdLst>
  <p:notesMasterIdLst>
    <p:notesMasterId r:id="rId37"/>
  </p:notesMasterIdLst>
  <p:handoutMasterIdLst>
    <p:handoutMasterId r:id="rId38"/>
  </p:handoutMasterIdLst>
  <p:sldIdLst>
    <p:sldId id="1765" r:id="rId16"/>
    <p:sldId id="1551" r:id="rId17"/>
    <p:sldId id="1621" r:id="rId18"/>
    <p:sldId id="3769" r:id="rId19"/>
    <p:sldId id="1324" r:id="rId20"/>
    <p:sldId id="3766" r:id="rId21"/>
    <p:sldId id="3614" r:id="rId22"/>
    <p:sldId id="439" r:id="rId23"/>
    <p:sldId id="295" r:id="rId24"/>
    <p:sldId id="3751" r:id="rId25"/>
    <p:sldId id="3760" r:id="rId26"/>
    <p:sldId id="1696" r:id="rId27"/>
    <p:sldId id="3767" r:id="rId28"/>
    <p:sldId id="3621" r:id="rId29"/>
    <p:sldId id="3634" r:id="rId30"/>
    <p:sldId id="3622" r:id="rId31"/>
    <p:sldId id="3623" r:id="rId32"/>
    <p:sldId id="3624" r:id="rId33"/>
    <p:sldId id="3771" r:id="rId34"/>
    <p:sldId id="3770" r:id="rId35"/>
    <p:sldId id="1532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721DD-CEBA-4644-9BFD-AF575D035B55}" v="44" dt="2019-07-31T23:30:2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8/1/2019 4:07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8/1/2019 4:07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8/1/2019 4:07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8BFF8-51CF-4D4E-B754-994C3FE3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: dev.azure.com </a:t>
            </a:r>
          </a:p>
        </p:txBody>
      </p:sp>
    </p:spTree>
    <p:extLst>
      <p:ext uri="{BB962C8B-B14F-4D97-AF65-F5344CB8AC3E}">
        <p14:creationId xmlns:p14="http://schemas.microsoft.com/office/powerpoint/2010/main" val="16981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0C86A-B365-4C6C-881D-14DBC5DBBC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4:07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6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4:07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4:07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4:07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00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4:07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2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098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01/08/2019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9721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74568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85451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39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464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89351889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image" Target="../media/image17.emf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26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5" Type="http://schemas.openxmlformats.org/officeDocument/2006/relationships/slideLayout" Target="../slideLayouts/slideLayout305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29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24" Type="http://schemas.openxmlformats.org/officeDocument/2006/relationships/slideLayout" Target="../slideLayouts/slideLayout304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23" Type="http://schemas.openxmlformats.org/officeDocument/2006/relationships/slideLayout" Target="../slideLayouts/slideLayout303.xml"/><Relationship Id="rId28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slideLayout" Target="../slideLayouts/slideLayout302.xml"/><Relationship Id="rId27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  <p:sldLayoutId id="2147484957" r:id="rId21"/>
    <p:sldLayoutId id="2147484958" r:id="rId22"/>
    <p:sldLayoutId id="2147484959" r:id="rId23"/>
    <p:sldLayoutId id="2147484961" r:id="rId24"/>
    <p:sldLayoutId id="2147484962" r:id="rId25"/>
    <p:sldLayoutId id="2147484964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4.png"/><Relationship Id="rId21" Type="http://schemas.openxmlformats.org/officeDocument/2006/relationships/image" Target="../media/image57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51.png"/><Relationship Id="rId23" Type="http://schemas.openxmlformats.org/officeDocument/2006/relationships/image" Target="../media/image59.svg"/><Relationship Id="rId10" Type="http://schemas.openxmlformats.org/officeDocument/2006/relationships/image" Target="../media/image42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" TargetMode="External"/><Relationship Id="rId2" Type="http://schemas.openxmlformats.org/officeDocument/2006/relationships/hyperlink" Target="https://www.youtube.com/channel/UC-ikyViYMM69joIAv7dlMsA" TargetMode="External"/><Relationship Id="rId1" Type="http://schemas.openxmlformats.org/officeDocument/2006/relationships/slideLayout" Target="../slideLayouts/slideLayout251.xml"/><Relationship Id="rId5" Type="http://schemas.openxmlformats.org/officeDocument/2006/relationships/hyperlink" Target="https://azure.microsoft.com/en-us/features/devops-projects/" TargetMode="External"/><Relationship Id="rId4" Type="http://schemas.openxmlformats.org/officeDocument/2006/relationships/hyperlink" Target="https://docs.microsoft.com/en-us/azure/devo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image" Target="../media/image36.jfif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20190801AzureDevOpsHack" TargetMode="External"/><Relationship Id="rId1" Type="http://schemas.openxmlformats.org/officeDocument/2006/relationships/slideLayout" Target="../slideLayouts/slideLayout2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30.xml"/><Relationship Id="rId1" Type="http://schemas.openxmlformats.org/officeDocument/2006/relationships/video" Target="https://www.youtube.com/embed/LOJbM0aXZp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378"/>
            <a:ext cx="10682332" cy="999376"/>
          </a:xfrm>
        </p:spPr>
        <p:txBody>
          <a:bodyPr/>
          <a:lstStyle/>
          <a:p>
            <a:r>
              <a:rPr lang="en-US"/>
              <a:t>Azure </a:t>
            </a:r>
            <a:r>
              <a:rPr lang="en-US" dirty="0"/>
              <a:t>DevOps Hack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738403" y="188067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Mix and match to create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workflows with tools from Microsoft, open source or your favorite 3rd party tools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531506" y="1900736"/>
            <a:ext cx="1880922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Azure DevOps lets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developers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choose the tools and languages that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sz="1568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Target any cloud, on-prem or both and deploy to the servers you need</a:t>
            </a:r>
            <a:endParaRPr lang="en-US" sz="1568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Any Language, Any Platform</a:t>
            </a:r>
            <a:endParaRPr lang="en-US" sz="1765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972" y="224327"/>
            <a:ext cx="6838950" cy="554037"/>
          </a:xfrm>
        </p:spPr>
        <p:txBody>
          <a:bodyPr/>
          <a:lstStyle/>
          <a:p>
            <a:r>
              <a:rPr lang="en-US"/>
              <a:t>DevOps at Microsoft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A8E7C-31C6-4F4E-BE47-69FEAA91F44C}"/>
              </a:ext>
            </a:extLst>
          </p:cNvPr>
          <p:cNvSpPr txBox="1"/>
          <p:nvPr/>
        </p:nvSpPr>
        <p:spPr>
          <a:xfrm>
            <a:off x="269241" y="898641"/>
            <a:ext cx="63914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935">
              <a:defRPr/>
            </a:pPr>
            <a:r>
              <a:rPr lang="en-US" sz="196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</a:rPr>
              <a:t>DevOps at Scale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3AACD1-5CAD-4C5C-B124-749FB46293A0}"/>
              </a:ext>
            </a:extLst>
          </p:cNvPr>
          <p:cNvSpPr/>
          <p:nvPr/>
        </p:nvSpPr>
        <p:spPr bwMode="auto">
          <a:xfrm>
            <a:off x="1798233" y="4337545"/>
            <a:ext cx="3379412" cy="12551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08EFB9-AE18-416A-BFD0-183FD0665F63}"/>
              </a:ext>
            </a:extLst>
          </p:cNvPr>
          <p:cNvGrpSpPr/>
          <p:nvPr/>
        </p:nvGrpSpPr>
        <p:grpSpPr>
          <a:xfrm>
            <a:off x="1837143" y="5060185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CBDCC75-252E-4E5A-BEE5-7139B189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90326B8-ED44-423A-8AA1-5FF7C06F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6891DF0-02BC-4E3F-AD47-D38A829B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FD0E6A-59D4-4FCD-91F8-E8C3DED5067B}"/>
              </a:ext>
            </a:extLst>
          </p:cNvPr>
          <p:cNvSpPr/>
          <p:nvPr/>
        </p:nvSpPr>
        <p:spPr>
          <a:xfrm>
            <a:off x="292873" y="4068409"/>
            <a:ext cx="4355126" cy="8312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Windows Engineering Team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8DDD96-5607-4289-8CB2-10F3BC304E79}"/>
              </a:ext>
            </a:extLst>
          </p:cNvPr>
          <p:cNvSpPr/>
          <p:nvPr/>
        </p:nvSpPr>
        <p:spPr>
          <a:xfrm>
            <a:off x="2321472" y="5060186"/>
            <a:ext cx="2417210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300GB Source code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E0A7ED-6C29-414D-B9F9-E0B3FBF0B5B4}"/>
              </a:ext>
            </a:extLst>
          </p:cNvPr>
          <p:cNvGrpSpPr/>
          <p:nvPr/>
        </p:nvGrpSpPr>
        <p:grpSpPr>
          <a:xfrm>
            <a:off x="1837143" y="5459542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0F96420-FE7D-43DA-8586-F437B1AD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0E9D39-FCB6-402C-96F4-B0806345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8E1CCE-B4D8-49EF-A328-B4810668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2EAEA50-48E4-4BE0-AD02-30C6F8697704}"/>
              </a:ext>
            </a:extLst>
          </p:cNvPr>
          <p:cNvSpPr/>
          <p:nvPr/>
        </p:nvSpPr>
        <p:spPr>
          <a:xfrm>
            <a:off x="2321472" y="5459543"/>
            <a:ext cx="2715195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3.5M Files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4D1A7C7-6A2C-473D-8784-4094DF4D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2" b="2833"/>
          <a:stretch/>
        </p:blipFill>
        <p:spPr>
          <a:xfrm>
            <a:off x="5722118" y="433141"/>
            <a:ext cx="6047812" cy="33759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36" name="Picture 2" descr="https://upload.wikimedia.org/wikipedia/commons/thumb/5/5f/Windows_logo_-_2012.svg/600px-Windows_logo_-_2012.svg.png">
            <a:extLst>
              <a:ext uri="{FF2B5EF4-FFF2-40B4-BE49-F238E27FC236}">
                <a16:creationId xmlns:a16="http://schemas.microsoft.com/office/drawing/2014/main" id="{36A44386-D754-4F91-9887-AA339F1B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2" y="5121557"/>
            <a:ext cx="1018366" cy="10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CC4D0C1-AC2D-492B-8537-28A70F8E7EA1}"/>
              </a:ext>
            </a:extLst>
          </p:cNvPr>
          <p:cNvGrpSpPr/>
          <p:nvPr/>
        </p:nvGrpSpPr>
        <p:grpSpPr>
          <a:xfrm>
            <a:off x="1837143" y="5851410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E80B6C-553A-4425-87D0-A810E6EA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FD19F65-4D5F-4921-A12F-A3CD5DC1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EB4DE2A9-B02C-410C-826A-BBE736F1B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34E932F-4F45-41C0-8E72-67A987C26991}"/>
              </a:ext>
            </a:extLst>
          </p:cNvPr>
          <p:cNvSpPr/>
          <p:nvPr/>
        </p:nvSpPr>
        <p:spPr>
          <a:xfrm>
            <a:off x="2321473" y="5858029"/>
            <a:ext cx="2122714" cy="30511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4,000+ </a:t>
            </a:r>
            <a:r>
              <a:rPr lang="en-US" sz="1961" kern="0" err="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Devs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C141C3-EA78-48E1-94A0-5C5FD19ECE5D}"/>
              </a:ext>
            </a:extLst>
          </p:cNvPr>
          <p:cNvSpPr/>
          <p:nvPr/>
        </p:nvSpPr>
        <p:spPr>
          <a:xfrm>
            <a:off x="6999621" y="5144357"/>
            <a:ext cx="3394147" cy="11357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More features delivered to customers in 2016 than in previous 4 years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3F04-17A1-48AE-9037-40F4B2BD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50" y="5024782"/>
            <a:ext cx="1125676" cy="113572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6D48359-84C2-431B-B34D-BB8269625779}"/>
              </a:ext>
            </a:extLst>
          </p:cNvPr>
          <p:cNvSpPr/>
          <p:nvPr/>
        </p:nvSpPr>
        <p:spPr>
          <a:xfrm>
            <a:off x="5722117" y="4084756"/>
            <a:ext cx="3789014" cy="6660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VSTS Engineering Team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470DB7-14E9-4D18-BF44-B22FFBABF733}"/>
              </a:ext>
            </a:extLst>
          </p:cNvPr>
          <p:cNvSpPr/>
          <p:nvPr/>
        </p:nvSpPr>
        <p:spPr>
          <a:xfrm>
            <a:off x="325265" y="2659515"/>
            <a:ext cx="2945937" cy="1063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5882" b="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+85,000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8F438-3027-4DC5-9BC7-4B3B1A075F86}"/>
              </a:ext>
            </a:extLst>
          </p:cNvPr>
          <p:cNvSpPr/>
          <p:nvPr/>
        </p:nvSpPr>
        <p:spPr>
          <a:xfrm>
            <a:off x="3118854" y="2779959"/>
            <a:ext cx="2682795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Engineers at Microsoft are using VSTS</a:t>
            </a:r>
            <a:endParaRPr lang="en-US" sz="196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68275A-5DC5-4AD9-BA17-243103593F60}"/>
              </a:ext>
            </a:extLst>
          </p:cNvPr>
          <p:cNvSpPr/>
          <p:nvPr/>
        </p:nvSpPr>
        <p:spPr>
          <a:xfrm>
            <a:off x="422072" y="1734613"/>
            <a:ext cx="539356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Studio Team Services is the toolchain of choice for Microsoft engineering</a:t>
            </a:r>
            <a:endParaRPr lang="en-US" sz="196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D64085-7E64-40B6-BADD-9248CB695E19}"/>
              </a:ext>
            </a:extLst>
          </p:cNvPr>
          <p:cNvSpPr/>
          <p:nvPr/>
        </p:nvSpPr>
        <p:spPr>
          <a:xfrm>
            <a:off x="225506" y="4524996"/>
            <a:ext cx="5224375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VSTS scales to host the world’s largest Git repo </a:t>
            </a:r>
            <a:endParaRPr lang="en-US" sz="196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758E9-07DE-4AF8-90CA-E2721866CBA6}"/>
              </a:ext>
            </a:extLst>
          </p:cNvPr>
          <p:cNvSpPr/>
          <p:nvPr/>
        </p:nvSpPr>
        <p:spPr>
          <a:xfrm>
            <a:off x="5632017" y="4524996"/>
            <a:ext cx="6290743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Embracing DevOps practices = More value to customers</a:t>
            </a:r>
            <a:endParaRPr lang="en-US" sz="196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24B1A-5185-4F43-BD88-61D048A9EC4B}"/>
              </a:ext>
            </a:extLst>
          </p:cNvPr>
          <p:cNvSpPr/>
          <p:nvPr/>
        </p:nvSpPr>
        <p:spPr>
          <a:xfrm>
            <a:off x="8618930" y="6325226"/>
            <a:ext cx="34520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http://aka.ms/devopsatmicrosoft</a:t>
            </a:r>
          </a:p>
        </p:txBody>
      </p:sp>
    </p:spTree>
    <p:extLst>
      <p:ext uri="{BB962C8B-B14F-4D97-AF65-F5344CB8AC3E}">
        <p14:creationId xmlns:p14="http://schemas.microsoft.com/office/powerpoint/2010/main" val="716990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0" grpId="0"/>
      <p:bldP spid="91" grpId="0"/>
      <p:bldP spid="30" grpId="0"/>
      <p:bldP spid="41" grpId="0"/>
      <p:bldP spid="49" grpId="0"/>
      <p:bldP spid="54" grpId="0"/>
      <p:bldP spid="59" grpId="0"/>
      <p:bldP spid="6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2C3F-1DD8-42DA-9E89-BA3858C2F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52342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DevOps YouTube Channel – See It</a:t>
            </a:r>
          </a:p>
          <a:p>
            <a:pPr marL="681296" lvl="1" indent="-457200"/>
            <a:r>
              <a:rPr lang="en-US" dirty="0">
                <a:hlinkClick r:id="rId2"/>
              </a:rPr>
              <a:t>https://www.youtube.com/channel/UC-ikyViYMM69joIAv7dlMsA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Hands-On Labs – Do It</a:t>
            </a:r>
          </a:p>
          <a:p>
            <a:pPr marL="681297" lvl="1" indent="-457200"/>
            <a:r>
              <a:rPr lang="en-US" dirty="0">
                <a:hlinkClick r:id="rId3"/>
              </a:rPr>
              <a:t>https://www.azuredevopslabs.com/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Documentation – Read about It</a:t>
            </a:r>
          </a:p>
          <a:p>
            <a:pPr marL="681297" lvl="1" indent="-457200"/>
            <a:r>
              <a:rPr lang="en-US" dirty="0">
                <a:hlinkClick r:id="rId4"/>
              </a:rPr>
              <a:t>https://docs.microsoft.com/en-us/azure/devops</a:t>
            </a:r>
            <a:endParaRPr lang="en-US" dirty="0"/>
          </a:p>
          <a:p>
            <a:pPr marL="457201" indent="-457200"/>
            <a:r>
              <a:rPr lang="en-US" dirty="0"/>
              <a:t>Azure DevOps Projects- Get Started Fast</a:t>
            </a:r>
          </a:p>
          <a:p>
            <a:pPr marL="681297" lvl="1" indent="-457200"/>
            <a:r>
              <a:rPr lang="en-US" dirty="0">
                <a:hlinkClick r:id="rId5"/>
              </a:rPr>
              <a:t>https://azure.microsoft.com/en-us/features/devops-projects/</a:t>
            </a:r>
            <a:endParaRPr lang="en-US" dirty="0"/>
          </a:p>
          <a:p>
            <a:pPr marL="457201" indent="-457200"/>
            <a:endParaRPr lang="en-US" dirty="0"/>
          </a:p>
          <a:p>
            <a:pPr marL="457201" indent="-457200"/>
            <a:endParaRPr lang="en-US" dirty="0"/>
          </a:p>
          <a:p>
            <a:pPr marL="681297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9AB84-0BBE-44FD-A1A2-253FEC1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29259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4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Challenges are cumulative, building upon each other.</a:t>
            </a:r>
          </a:p>
          <a:p>
            <a:r>
              <a:rPr lang="en-US" sz="2800" dirty="0"/>
              <a:t>Establish Confidence – start small and simple (think hello world)</a:t>
            </a:r>
          </a:p>
          <a:p>
            <a:r>
              <a:rPr lang="en-US" sz="2800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Challenges are NOT step-by-step hands on labs! </a:t>
            </a:r>
          </a:p>
          <a:p>
            <a:pPr marL="0" indent="0">
              <a:buNone/>
            </a:pPr>
            <a:r>
              <a:rPr lang="en-US" sz="2800" dirty="0"/>
              <a:t>No “clicking here” or “copy n pasting there”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0915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DevOps Portal</a:t>
            </a:r>
          </a:p>
          <a:p>
            <a:pPr lvl="1"/>
            <a:r>
              <a:rPr lang="en-US" dirty="0"/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4CA88-8821-4C3A-8D08-783608659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1841530"/>
          </a:xfrm>
        </p:spPr>
        <p:txBody>
          <a:bodyPr/>
          <a:lstStyle/>
          <a:p>
            <a:r>
              <a:rPr lang="en-US" sz="3600" dirty="0"/>
              <a:t>An InPrivate/Incognito browser can solve many authentication issues.</a:t>
            </a:r>
          </a:p>
          <a:p>
            <a:r>
              <a:rPr lang="en-US" sz="3600" dirty="0"/>
              <a:t>Re-read the instructions there are lots of clues.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C8EE-86B8-46F7-881E-95424B67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23061922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C6341-10AF-4614-A558-026B8A2F2BED}"/>
              </a:ext>
            </a:extLst>
          </p:cNvPr>
          <p:cNvSpPr/>
          <p:nvPr/>
        </p:nvSpPr>
        <p:spPr bwMode="auto">
          <a:xfrm>
            <a:off x="2959561" y="3963715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 Laudati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Peter.Laudati@microsoft.com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Aberdeen, NJ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7112612-267F-471B-9D3F-08BB735F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45" y="3993950"/>
            <a:ext cx="2465168" cy="246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CBD55-8974-4F28-AF78-2F3DFF77B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2021066"/>
          </a:xfrm>
        </p:spPr>
        <p:txBody>
          <a:bodyPr/>
          <a:lstStyle/>
          <a:p>
            <a:r>
              <a:rPr lang="pl-PL" sz="3600" dirty="0"/>
              <a:t>Go to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http://aka.ms/20190801AzureDevOpsHack</a:t>
            </a:r>
            <a:endParaRPr lang="en-US" sz="3600" dirty="0"/>
          </a:p>
          <a:p>
            <a:r>
              <a:rPr lang="en-US" sz="3600" dirty="0"/>
              <a:t>Start on Challenge 1 if you have completed Challenge 0</a:t>
            </a:r>
          </a:p>
          <a:p>
            <a:r>
              <a:rPr lang="en-US" sz="3600" dirty="0"/>
              <a:t>If you have NOT completed Challenge 0 let us know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44E7D-29BF-427B-AFA1-E9EB502F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Hacking</a:t>
            </a:r>
          </a:p>
        </p:txBody>
      </p:sp>
    </p:spTree>
    <p:extLst>
      <p:ext uri="{BB962C8B-B14F-4D97-AF65-F5344CB8AC3E}">
        <p14:creationId xmlns:p14="http://schemas.microsoft.com/office/powerpoint/2010/main" val="3899456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62055" y="2219062"/>
            <a:ext cx="12067890" cy="2419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ct val="100000"/>
              </a:lnSpc>
              <a:defRPr/>
            </a:pPr>
            <a:r>
              <a:rPr lang="en-US" sz="96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75124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4278940" y="618998"/>
            <a:ext cx="3634127" cy="9769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ts val="3000"/>
              </a:lnSpc>
              <a:defRPr/>
            </a:pPr>
            <a:r>
              <a:rPr lang="en-US" sz="18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  <a:p>
            <a:pPr algn="ctr" defTabSz="913874">
              <a:lnSpc>
                <a:spcPts val="3000"/>
              </a:lnSpc>
              <a:defRPr/>
            </a:pPr>
            <a:endParaRPr lang="en-US" sz="2400" spc="300" dirty="0">
              <a:solidFill>
                <a:srgbClr val="635D59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48" y="1176197"/>
            <a:ext cx="5604665" cy="56046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14856" y="4018455"/>
            <a:ext cx="2035591" cy="882180"/>
            <a:chOff x="2259794" y="4146834"/>
            <a:chExt cx="2036457" cy="8825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ight Triangle 38"/>
            <p:cNvSpPr/>
            <p:nvPr/>
          </p:nvSpPr>
          <p:spPr bwMode="auto">
            <a:xfrm rot="19782022" flipH="1" flipV="1">
              <a:off x="3710362" y="4556204"/>
              <a:ext cx="361133" cy="473187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259794" y="4146834"/>
              <a:ext cx="2036457" cy="553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Development and</a:t>
              </a:r>
              <a:b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</a:b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Operations collaboration</a:t>
              </a:r>
            </a:p>
          </p:txBody>
        </p:sp>
      </p:grpSp>
      <p:sp>
        <p:nvSpPr>
          <p:cNvPr id="42" name="Right Triangle 41"/>
          <p:cNvSpPr/>
          <p:nvPr/>
        </p:nvSpPr>
        <p:spPr bwMode="auto">
          <a:xfrm flipH="1" flipV="1">
            <a:off x="5804062" y="1851015"/>
            <a:ext cx="186295" cy="253355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45250" y="1491825"/>
            <a:ext cx="1314486" cy="38423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>
              <a:defRPr/>
            </a:pPr>
            <a:r>
              <a:rPr lang="en-US" sz="1000" b="1" i="1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8440" y="3410564"/>
            <a:ext cx="1504384" cy="686092"/>
            <a:chOff x="5229616" y="3272179"/>
            <a:chExt cx="1505024" cy="68638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ight Triangle 44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27499" y="3993269"/>
            <a:ext cx="1725035" cy="885345"/>
            <a:chOff x="9432099" y="2218807"/>
            <a:chExt cx="1725768" cy="885723"/>
          </a:xfrm>
          <a:solidFill>
            <a:srgbClr val="7F7F7F"/>
          </a:solidFill>
        </p:grpSpPr>
        <p:sp>
          <p:nvSpPr>
            <p:cNvPr id="48" name="Right Triangle 47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5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is DevOps?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14"/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people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process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and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products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enable continuous delivery of </a:t>
              </a:r>
              <a:r>
                <a:rPr lang="en-US" sz="2745" b="1" dirty="0">
                  <a:solidFill>
                    <a:srgbClr val="FF0000"/>
                  </a:solidFill>
                  <a:latin typeface="Segoe UI"/>
                </a:rPr>
                <a:t>value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Continuous</a:t>
              </a:r>
              <a:b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</a:b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</a:extLst>
          </p:cNvPr>
          <p:cNvSpPr txBox="1"/>
          <p:nvPr/>
        </p:nvSpPr>
        <p:spPr>
          <a:xfrm>
            <a:off x="10695738" y="3399603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63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5B0FAE2A-BB2F-4101-B6AB-7DCAB7E6D1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863" y="117485"/>
            <a:ext cx="11774273" cy="66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1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9EC36-AA91-4C29-A419-2075DA97A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20" y="1125343"/>
            <a:ext cx="11338166" cy="543031"/>
          </a:xfrm>
        </p:spPr>
        <p:txBody>
          <a:bodyPr/>
          <a:lstStyle/>
          <a:p>
            <a:r>
              <a:rPr lang="en-US"/>
              <a:t>Microsoft Azure is a powerful and flexible foundation for past, present, and future apps – easily build, manage, and deploy any application and any stack on a massive, global network using your favorite tools and frameworks.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D51737-462B-4A8B-A92B-2CDB4020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How Microsoft can help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482F7B-658B-47E4-8048-2A5A199955D0}"/>
              </a:ext>
            </a:extLst>
          </p:cNvPr>
          <p:cNvSpPr txBox="1">
            <a:spLocks/>
          </p:cNvSpPr>
          <p:nvPr/>
        </p:nvSpPr>
        <p:spPr bwMode="auto">
          <a:xfrm>
            <a:off x="462730" y="4496457"/>
            <a:ext cx="3459915" cy="13571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Choice of IaaS, PaaS, public cloud or hybrid.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Mirror or modernize app infrastructure with VMs, containers, microservices or serverless.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Supports all stages of the app modernization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journey – from lift-and-shift to Cloud-Native.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102A37-253E-41DF-8896-152660888B8F}"/>
              </a:ext>
            </a:extLst>
          </p:cNvPr>
          <p:cNvSpPr txBox="1">
            <a:spLocks/>
          </p:cNvSpPr>
          <p:nvPr/>
        </p:nvSpPr>
        <p:spPr bwMode="auto">
          <a:xfrm>
            <a:off x="879943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EEC6AB-D0A4-4C4A-8414-5670C15B52C0}"/>
              </a:ext>
            </a:extLst>
          </p:cNvPr>
          <p:cNvSpPr/>
          <p:nvPr/>
        </p:nvSpPr>
        <p:spPr bwMode="auto">
          <a:xfrm>
            <a:off x="1460456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C9970-FB22-45F3-981B-FE05BCF7401A}"/>
              </a:ext>
            </a:extLst>
          </p:cNvPr>
          <p:cNvCxnSpPr>
            <a:cxnSpLocks/>
          </p:cNvCxnSpPr>
          <p:nvPr/>
        </p:nvCxnSpPr>
        <p:spPr>
          <a:xfrm flipV="1">
            <a:off x="456110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5C6D33C0-B39B-4792-BBA8-9EE3F008E466}"/>
              </a:ext>
            </a:extLst>
          </p:cNvPr>
          <p:cNvSpPr txBox="1">
            <a:spLocks/>
          </p:cNvSpPr>
          <p:nvPr/>
        </p:nvSpPr>
        <p:spPr bwMode="auto">
          <a:xfrm>
            <a:off x="4288208" y="4496454"/>
            <a:ext cx="3459915" cy="144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Instantly improve the performance,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scalability and resiliency of your apps by moving them to the cloud.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Increase business agility with Cloud-Native </a:t>
            </a:r>
            <a:r>
              <a:rPr lang="en-US" sz="1371" spc="69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capabilities and built-in DevOps for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continuous innovation.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21E0D8D1-8C4E-497B-8329-D4D92F727C15}"/>
              </a:ext>
            </a:extLst>
          </p:cNvPr>
          <p:cNvSpPr txBox="1">
            <a:spLocks/>
          </p:cNvSpPr>
          <p:nvPr/>
        </p:nvSpPr>
        <p:spPr bwMode="auto">
          <a:xfrm>
            <a:off x="4705421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Powerful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6F3BAA-271E-4EC7-B804-92931A4C008D}"/>
              </a:ext>
            </a:extLst>
          </p:cNvPr>
          <p:cNvSpPr/>
          <p:nvPr/>
        </p:nvSpPr>
        <p:spPr bwMode="auto">
          <a:xfrm>
            <a:off x="528593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6AFC63-E8ED-4339-9E00-E2C01CEBBB00}"/>
              </a:ext>
            </a:extLst>
          </p:cNvPr>
          <p:cNvCxnSpPr>
            <a:cxnSpLocks/>
          </p:cNvCxnSpPr>
          <p:nvPr/>
        </p:nvCxnSpPr>
        <p:spPr>
          <a:xfrm flipV="1">
            <a:off x="428158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6A1BAB0D-C342-4583-9F33-4460466086ED}"/>
              </a:ext>
            </a:extLst>
          </p:cNvPr>
          <p:cNvSpPr txBox="1">
            <a:spLocks/>
          </p:cNvSpPr>
          <p:nvPr/>
        </p:nvSpPr>
        <p:spPr bwMode="auto">
          <a:xfrm>
            <a:off x="8113688" y="4496454"/>
            <a:ext cx="3459915" cy="1417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Bring your stack, we bring a cloud that runs any app, on any platform, and any language.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Build applications using the language and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tools of your choice - Azure supports what </a:t>
            </a: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you already use and love so you can get up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and running fast – just bring code.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1664B49-5FB0-4219-8293-071BDCD064B1}"/>
              </a:ext>
            </a:extLst>
          </p:cNvPr>
          <p:cNvSpPr txBox="1">
            <a:spLocks/>
          </p:cNvSpPr>
          <p:nvPr/>
        </p:nvSpPr>
        <p:spPr bwMode="auto">
          <a:xfrm>
            <a:off x="8530900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027C5B-353E-40A6-9A40-8A73114B3900}"/>
              </a:ext>
            </a:extLst>
          </p:cNvPr>
          <p:cNvSpPr/>
          <p:nvPr/>
        </p:nvSpPr>
        <p:spPr bwMode="auto">
          <a:xfrm>
            <a:off x="911141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 err="1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2D304-9AFA-42FC-BB57-B9E04FC77B72}"/>
              </a:ext>
            </a:extLst>
          </p:cNvPr>
          <p:cNvCxnSpPr>
            <a:cxnSpLocks/>
          </p:cNvCxnSpPr>
          <p:nvPr/>
        </p:nvCxnSpPr>
        <p:spPr>
          <a:xfrm flipV="1">
            <a:off x="810706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038E7-F60D-4559-B89F-1B4FFF091319}"/>
              </a:ext>
            </a:extLst>
          </p:cNvPr>
          <p:cNvGrpSpPr/>
          <p:nvPr/>
        </p:nvGrpSpPr>
        <p:grpSpPr>
          <a:xfrm>
            <a:off x="1800225" y="2382491"/>
            <a:ext cx="798977" cy="1114710"/>
            <a:chOff x="9095124" y="3288299"/>
            <a:chExt cx="916056" cy="1382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904F16-B962-4FE6-AD30-A18494B23EEC}"/>
                </a:ext>
              </a:extLst>
            </p:cNvPr>
            <p:cNvGrpSpPr/>
            <p:nvPr/>
          </p:nvGrpSpPr>
          <p:grpSpPr>
            <a:xfrm>
              <a:off x="9615713" y="3659076"/>
              <a:ext cx="288493" cy="206742"/>
              <a:chOff x="3751869" y="1754414"/>
              <a:chExt cx="4688258" cy="3381830"/>
            </a:xfrm>
          </p:grpSpPr>
          <p:sp>
            <p:nvSpPr>
              <p:cNvPr id="53" name="Freeform: Shape 132">
                <a:extLst>
                  <a:ext uri="{FF2B5EF4-FFF2-40B4-BE49-F238E27FC236}">
                    <a16:creationId xmlns:a16="http://schemas.microsoft.com/office/drawing/2014/main" id="{36D83501-6885-4C09-A463-1CF8EC7898AE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133">
                <a:extLst>
                  <a:ext uri="{FF2B5EF4-FFF2-40B4-BE49-F238E27FC236}">
                    <a16:creationId xmlns:a16="http://schemas.microsoft.com/office/drawing/2014/main" id="{1CEF49B2-9A98-462A-948E-66B279E08A0D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: Shape 134">
                <a:extLst>
                  <a:ext uri="{FF2B5EF4-FFF2-40B4-BE49-F238E27FC236}">
                    <a16:creationId xmlns:a16="http://schemas.microsoft.com/office/drawing/2014/main" id="{6E75F9B3-A0A2-4C5F-A4E8-8EE0054B3C38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Freeform: Shape 135">
                <a:extLst>
                  <a:ext uri="{FF2B5EF4-FFF2-40B4-BE49-F238E27FC236}">
                    <a16:creationId xmlns:a16="http://schemas.microsoft.com/office/drawing/2014/main" id="{3A34BD3E-41AC-43A3-8956-89433F1972DC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225C4-4939-4D7C-A14D-DD6D2D547404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52E0EFAF-DD73-49CE-A5B0-2656C83EB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9810E7A0-5DC6-43A7-BD8F-140FFDAC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89ACF93-D05D-430A-A63B-C2DCBD62F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9553A39-293D-4C6E-8DEE-D3BD18766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448">
              <a:extLst>
                <a:ext uri="{FF2B5EF4-FFF2-40B4-BE49-F238E27FC236}">
                  <a16:creationId xmlns:a16="http://schemas.microsoft.com/office/drawing/2014/main" id="{424F25A0-750B-4FA7-A046-7658521E6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800370C0-F5CF-43F7-B7EB-491DD78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4D56A1-8279-4001-9CA9-1E01219BA927}"/>
                </a:ext>
              </a:extLst>
            </p:cNvPr>
            <p:cNvGrpSpPr/>
            <p:nvPr/>
          </p:nvGrpSpPr>
          <p:grpSpPr>
            <a:xfrm>
              <a:off x="9529576" y="4443021"/>
              <a:ext cx="97181" cy="227361"/>
              <a:chOff x="4064485" y="1802065"/>
              <a:chExt cx="240628" cy="227361"/>
            </a:xfrm>
            <a:noFill/>
          </p:grpSpPr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6BD641B-325D-4D91-9ABA-306532AEC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1AFDC719-E017-43DE-BF05-A62659957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Line 54">
                <a:extLst>
                  <a:ext uri="{FF2B5EF4-FFF2-40B4-BE49-F238E27FC236}">
                    <a16:creationId xmlns:a16="http://schemas.microsoft.com/office/drawing/2014/main" id="{7C83F3C5-BAE3-42E2-9CB1-D824AC386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1" name="Freeform: Shape 168">
              <a:extLst>
                <a:ext uri="{FF2B5EF4-FFF2-40B4-BE49-F238E27FC236}">
                  <a16:creationId xmlns:a16="http://schemas.microsoft.com/office/drawing/2014/main" id="{0D687E7A-CEA3-4877-A4F2-C5CAAC446F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214D0B-CF14-4E1B-80A7-A526576E96BF}"/>
                </a:ext>
              </a:extLst>
            </p:cNvPr>
            <p:cNvGrpSpPr/>
            <p:nvPr/>
          </p:nvGrpSpPr>
          <p:grpSpPr>
            <a:xfrm>
              <a:off x="9855639" y="4212783"/>
              <a:ext cx="97133" cy="109717"/>
              <a:chOff x="9766486" y="4221497"/>
              <a:chExt cx="118215" cy="109717"/>
            </a:xfrm>
          </p:grpSpPr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id="{C32230B2-97CA-4875-A664-525AB789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Line 54">
                <a:extLst>
                  <a:ext uri="{FF2B5EF4-FFF2-40B4-BE49-F238E27FC236}">
                    <a16:creationId xmlns:a16="http://schemas.microsoft.com/office/drawing/2014/main" id="{665F1988-591A-48B4-A068-F849179C6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93" name="speedometer_2">
            <a:extLst>
              <a:ext uri="{FF2B5EF4-FFF2-40B4-BE49-F238E27FC236}">
                <a16:creationId xmlns:a16="http://schemas.microsoft.com/office/drawing/2014/main" id="{D9E36D5C-5F63-4FE0-91B5-CA2099DB76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17516" y="2428320"/>
            <a:ext cx="787073" cy="787073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 kern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4" name="DeveloperTools_EC7A">
            <a:extLst>
              <a:ext uri="{FF2B5EF4-FFF2-40B4-BE49-F238E27FC236}">
                <a16:creationId xmlns:a16="http://schemas.microsoft.com/office/drawing/2014/main" id="{E3A9CCC7-501F-4CC8-80D2-7E8223FCA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99507" y="2444291"/>
            <a:ext cx="488278" cy="769357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>
              <a:solidFill>
                <a:srgbClr val="0078D7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496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brings together people, processes, and products, automating software delivery to provide continuous value to your users. Using Azure DevOps, you can deliver software faster and more reliably - no matter how big your IT department or what tools you’re using.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98" dirty="0"/>
              <a:t>What technologies do I need to support DevOps?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7230" y="3219906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 dirty="0">
                <a:solidFill>
                  <a:srgbClr val="0078D7"/>
                </a:solidFill>
                <a:latin typeface="Segoe UI Semibold"/>
              </a:rPr>
              <a:t>Continuous integration (CI)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 dirty="0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dirty="0">
                <a:solidFill>
                  <a:srgbClr val="000000"/>
                </a:solidFill>
                <a:latin typeface="Segoe UI"/>
              </a:rPr>
              <a:t>Improve software development quality and speed.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dirty="0">
                <a:solidFill>
                  <a:srgbClr val="000000"/>
                </a:solidFill>
                <a:latin typeface="Segoe UI"/>
              </a:rPr>
              <a:t>When you use Azure </a:t>
            </a:r>
            <a:r>
              <a:rPr lang="en-US" sz="1371" b="0" dirty="0" err="1">
                <a:solidFill>
                  <a:srgbClr val="000000"/>
                </a:solidFill>
                <a:latin typeface="Segoe UI"/>
              </a:rPr>
              <a:t>Pipeliens</a:t>
            </a:r>
            <a:r>
              <a:rPr lang="en-US" sz="1371" b="0" dirty="0">
                <a:solidFill>
                  <a:srgbClr val="000000"/>
                </a:solidFill>
                <a:latin typeface="Segoe UI"/>
              </a:rPr>
              <a:t> or Jenkins to build apps in the cloud and deploy to Azure, each time you commit code, it’s automatically built and tested and bugs are detected faster.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618" y="3219906"/>
            <a:ext cx="3622537" cy="37024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Deployment (CD)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By combining continuous integration and infrastructure as code (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IaC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), you’ll achieve identical deployments and the confidence to deploy to production at any time.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continuous deployment, you can automate the entire process from code commit to production if your CI/CD tests are successful.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465" y="3219906"/>
            <a:ext cx="3630006" cy="216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Learning &amp; Monitoring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Azure Application Insights you can identify how your applications are performing and test if the recent deployment made things better or worse.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spc="-39">
                <a:solidFill>
                  <a:srgbClr val="000000"/>
                </a:solidFill>
                <a:latin typeface="Segoe UI"/>
              </a:rPr>
              <a:t>Using CI/CD practices, paired with monitoring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371" b="0" spc="-29">
                <a:solidFill>
                  <a:srgbClr val="000000"/>
                </a:solidFill>
                <a:latin typeface="Segoe UI"/>
              </a:rPr>
              <a:t>tools, you’ll be able to safely deliver features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to your customers as soon as they’re ready.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05657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311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215094" y="3605218"/>
            <a:ext cx="344874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9452" y="2467084"/>
            <a:ext cx="745560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710" y="2488880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473" y="2509434"/>
            <a:ext cx="789547" cy="503017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0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rgbClr val="000000"/>
                </a:solidFill>
                <a:latin typeface="Segoe UI"/>
              </a:rPr>
              <a:t>An end-to-end solution for organizations looking for an enterprise-grade toolchain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1451062" y="3923857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Fully Integrated with end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to end traceability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Better together</a:t>
            </a:r>
            <a:endParaRPr lang="en-US" sz="1765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3424613" y="3903589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Scalable to any team and project size 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398163" y="3903621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Highly available,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multi region,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hybrid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cloud &amp;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on-prem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371713" y="3903652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Customer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Support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345264" y="3903683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Consistent admin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and access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control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2E736-B4EB-4B6D-B591-99FC355FA07F}"/>
              </a:ext>
            </a:extLst>
          </p:cNvPr>
          <p:cNvGrpSpPr/>
          <p:nvPr/>
        </p:nvGrpSpPr>
        <p:grpSpPr>
          <a:xfrm>
            <a:off x="4313081" y="6362775"/>
            <a:ext cx="3565839" cy="420037"/>
            <a:chOff x="8602913" y="6327836"/>
            <a:chExt cx="3637342" cy="428460"/>
          </a:xfrm>
        </p:grpSpPr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A6A07675-369C-4AB4-8EC6-D421D15C8548}"/>
                </a:ext>
              </a:extLst>
            </p:cNvPr>
            <p:cNvSpPr txBox="1">
              <a:spLocks/>
            </p:cNvSpPr>
            <p:nvPr/>
          </p:nvSpPr>
          <p:spPr>
            <a:xfrm>
              <a:off x="9184803" y="6390135"/>
              <a:ext cx="305545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11C3D7-9398-4B5F-8CAD-5EB339840E5F}"/>
                </a:ext>
              </a:extLst>
            </p:cNvPr>
            <p:cNvSpPr/>
            <p:nvPr/>
          </p:nvSpPr>
          <p:spPr bwMode="auto">
            <a:xfrm>
              <a:off x="8602913" y="6327836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rgbClr val="007AC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>
                  <a:ln w="19050">
                    <a:noFill/>
                  </a:ln>
                  <a:solidFill>
                    <a:srgbClr val="0078D7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>
                <a:ln w="19050">
                  <a:noFill/>
                </a:ln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5141548-5626-466E-9C97-63A49F63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8" y="1740368"/>
            <a:ext cx="582676" cy="5875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7A224B-CE66-4170-8720-D0743E31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14" y="1730627"/>
            <a:ext cx="586604" cy="586435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946FB0A-0E10-4DBA-A51E-4C7633E2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93" y="1821371"/>
            <a:ext cx="586604" cy="586435"/>
          </a:xfrm>
          <a:prstGeom prst="rect">
            <a:avLst/>
          </a:prstGeom>
        </p:spPr>
      </p:pic>
      <p:pic>
        <p:nvPicPr>
          <p:cNvPr id="10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0D805EE5-DAB8-4144-BC60-E1EED5554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46" y="1741461"/>
            <a:ext cx="586604" cy="58643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03C92D-6940-43EF-AF04-E36FC53F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39" y="1741461"/>
            <a:ext cx="586604" cy="586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89429E-75A5-4CF7-9093-E4F3078F15A8}"/>
              </a:ext>
            </a:extLst>
          </p:cNvPr>
          <p:cNvSpPr txBox="1"/>
          <p:nvPr/>
        </p:nvSpPr>
        <p:spPr>
          <a:xfrm>
            <a:off x="1207703" y="2411901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00B294"/>
                </a:solidFill>
                <a:latin typeface="Segoe UI Semibold"/>
              </a:rPr>
              <a:t>Azure Boards</a:t>
            </a:r>
            <a:endParaRPr lang="en-US">
              <a:solidFill>
                <a:srgbClr val="00B294"/>
              </a:solidFill>
              <a:latin typeface="Segoe UI Semibold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D89D2A-39D7-44F1-B6FF-00E8CFC254DD}"/>
              </a:ext>
            </a:extLst>
          </p:cNvPr>
          <p:cNvSpPr txBox="1"/>
          <p:nvPr/>
        </p:nvSpPr>
        <p:spPr>
          <a:xfrm>
            <a:off x="311510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D83B01"/>
                </a:solidFill>
                <a:latin typeface="Segoe UI Semibold"/>
              </a:rPr>
              <a:t>Azure </a:t>
            </a:r>
            <a:r>
              <a:rPr lang="en-US">
                <a:solidFill>
                  <a:srgbClr val="D83B01"/>
                </a:solidFill>
                <a:latin typeface="Segoe UI Semibold"/>
                <a:cs typeface="Segoe UI"/>
              </a:rPr>
              <a:t>Repos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7FD73-214E-48E4-B547-244D5DF98810}"/>
              </a:ext>
            </a:extLst>
          </p:cNvPr>
          <p:cNvSpPr txBox="1"/>
          <p:nvPr/>
        </p:nvSpPr>
        <p:spPr>
          <a:xfrm>
            <a:off x="5020893" y="2413219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2560E0"/>
                </a:solidFill>
                <a:latin typeface="Segoe UI Semibold"/>
              </a:rPr>
              <a:t>Azure Pipelines</a:t>
            </a:r>
            <a:endParaRPr lang="en-US">
              <a:solidFill>
                <a:srgbClr val="2560E0"/>
              </a:solidFill>
              <a:latin typeface="Segoe UI Semibold"/>
              <a:cs typeface="Segoe U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A1FE9-7201-4D43-9544-31E60C8E2997}"/>
              </a:ext>
            </a:extLst>
          </p:cNvPr>
          <p:cNvSpPr txBox="1"/>
          <p:nvPr/>
        </p:nvSpPr>
        <p:spPr>
          <a:xfrm>
            <a:off x="715021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854CC7"/>
                </a:solidFill>
                <a:latin typeface="Segoe UI Semibold"/>
              </a:rPr>
              <a:t>Azure Test</a:t>
            </a:r>
            <a:r>
              <a:rPr lang="en-US">
                <a:solidFill>
                  <a:srgbClr val="854CC7"/>
                </a:solidFill>
                <a:latin typeface="Segoe UI Semibold"/>
                <a:cs typeface="Segoe UI"/>
              </a:rPr>
              <a:t> Plans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C4F446-6B35-490C-863E-71C36488098D}"/>
              </a:ext>
            </a:extLst>
          </p:cNvPr>
          <p:cNvSpPr txBox="1"/>
          <p:nvPr/>
        </p:nvSpPr>
        <p:spPr>
          <a:xfrm>
            <a:off x="9061246" y="2428361"/>
            <a:ext cx="190578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CB2E6D"/>
                </a:solidFill>
                <a:latin typeface="Segoe UI Semibold"/>
              </a:rPr>
              <a:t>Azure Artifacts</a:t>
            </a:r>
            <a:endParaRPr lang="en-US">
              <a:solidFill>
                <a:srgbClr val="CB2E6D"/>
              </a:solidFill>
              <a:latin typeface="Segoe UI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1453</Words>
  <Application>Microsoft Office PowerPoint</Application>
  <PresentationFormat>Widescreen</PresentationFormat>
  <Paragraphs>185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21</vt:i4>
      </vt:variant>
    </vt:vector>
  </HeadingPairs>
  <TitlesOfParts>
    <vt:vector size="45" baseType="lpstr">
      <vt:lpstr>Arial</vt:lpstr>
      <vt:lpstr>Bodoni MT</vt:lpstr>
      <vt:lpstr>Calibri</vt:lpstr>
      <vt:lpstr>Consolas</vt:lpstr>
      <vt:lpstr>Rockwell Extra Bold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Azure DevOps Hack</vt:lpstr>
      <vt:lpstr>About Us</vt:lpstr>
      <vt:lpstr>PowerPoint Presentation</vt:lpstr>
      <vt:lpstr>PowerPoint Presentation</vt:lpstr>
      <vt:lpstr>What is DevOps?</vt:lpstr>
      <vt:lpstr>PowerPoint Presentation</vt:lpstr>
      <vt:lpstr>How Microsoft can help</vt:lpstr>
      <vt:lpstr>What technologies do I need to support DevOps?</vt:lpstr>
      <vt:lpstr>Azure DevOps</vt:lpstr>
      <vt:lpstr>Azure DevOps: Choose what you love</vt:lpstr>
      <vt:lpstr>Demo</vt:lpstr>
      <vt:lpstr>DevOps at Microsoft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Let’s Get Hacking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10</cp:revision>
  <dcterms:created xsi:type="dcterms:W3CDTF">1601-01-01T00:00:00Z</dcterms:created>
  <dcterms:modified xsi:type="dcterms:W3CDTF">2019-08-01T09:08:06Z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